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6"/>
  </p:notesMasterIdLst>
  <p:handoutMasterIdLst>
    <p:handoutMasterId r:id="rId7"/>
  </p:handoutMasterIdLst>
  <p:sldIdLst>
    <p:sldId id="354" r:id="rId5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BD2096-1383-56AB-560B-211A62D4260A}" name="Andy Barber" initials="AB" userId="S::andy.barber@caringtogether.org::7a091b49-0d17-412d-85c8-eb0d357484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037"/>
    <a:srgbClr val="EB99AF"/>
    <a:srgbClr val="D8335F"/>
    <a:srgbClr val="5F259F"/>
    <a:srgbClr val="2E1A47"/>
    <a:srgbClr val="FFCD00"/>
    <a:srgbClr val="E87722"/>
    <a:srgbClr val="34B78F"/>
    <a:srgbClr val="7F51B2"/>
    <a:srgbClr val="584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4618" autoAdjust="0"/>
  </p:normalViewPr>
  <p:slideViewPr>
    <p:cSldViewPr>
      <p:cViewPr varScale="1">
        <p:scale>
          <a:sx n="92" d="100"/>
          <a:sy n="92" d="100"/>
        </p:scale>
        <p:origin x="66" y="672"/>
      </p:cViewPr>
      <p:guideLst>
        <p:guide orient="horz" pos="2880"/>
        <p:guide pos="27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223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 Waymont" userId="5a92f721-7b03-4243-a750-01dfb6eeeb66" providerId="ADAL" clId="{C99E35DE-7963-4354-8991-02B240D1E326}"/>
    <pc:docChg chg="delSld">
      <pc:chgData name="Su Waymont" userId="5a92f721-7b03-4243-a750-01dfb6eeeb66" providerId="ADAL" clId="{C99E35DE-7963-4354-8991-02B240D1E326}" dt="2023-10-04T08:51:43.711" v="0" actId="2696"/>
      <pc:docMkLst>
        <pc:docMk/>
      </pc:docMkLst>
      <pc:sldChg chg="del">
        <pc:chgData name="Su Waymont" userId="5a92f721-7b03-4243-a750-01dfb6eeeb66" providerId="ADAL" clId="{C99E35DE-7963-4354-8991-02B240D1E326}" dt="2023-10-04T08:51:43.711" v="0" actId="2696"/>
        <pc:sldMkLst>
          <pc:docMk/>
          <pc:sldMk cId="0" sldId="256"/>
        </pc:sldMkLst>
      </pc:sldChg>
      <pc:sldChg chg="del">
        <pc:chgData name="Su Waymont" userId="5a92f721-7b03-4243-a750-01dfb6eeeb66" providerId="ADAL" clId="{C99E35DE-7963-4354-8991-02B240D1E326}" dt="2023-10-04T08:51:43.711" v="0" actId="2696"/>
        <pc:sldMkLst>
          <pc:docMk/>
          <pc:sldMk cId="0" sldId="263"/>
        </pc:sldMkLst>
      </pc:sldChg>
      <pc:sldChg chg="del">
        <pc:chgData name="Su Waymont" userId="5a92f721-7b03-4243-a750-01dfb6eeeb66" providerId="ADAL" clId="{C99E35DE-7963-4354-8991-02B240D1E326}" dt="2023-10-04T08:51:43.711" v="0" actId="2696"/>
        <pc:sldMkLst>
          <pc:docMk/>
          <pc:sldMk cId="2598600060" sldId="3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1DEA9-E71E-40D7-A337-5B41BB2F2D42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2B3A4-8264-4A7B-93C4-3316BEE95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9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6DF35-5AD6-461D-984E-227ACE22CE7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0EE81-6921-4FED-8765-2AA5369A5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13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828000" y="648000"/>
            <a:ext cx="11665994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solidFill>
                  <a:srgbClr val="2E184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2" y="4235198"/>
            <a:ext cx="94111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2E1847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948" y="1226969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28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9" y="173945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939" y="173945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52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1122167"/>
          </a:xfrm>
        </p:spPr>
        <p:txBody>
          <a:bodyPr lIns="0" tIns="0" rIns="0" bIns="0"/>
          <a:lstStyle>
            <a:lvl1pPr>
              <a:defRPr sz="7292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3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28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5156">
            <a:off x="7870718" y="-1243509"/>
            <a:ext cx="8325011" cy="7761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DE279-89FD-45B3-9196-5AFD94F99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5156">
            <a:off x="7870718" y="-1243509"/>
            <a:ext cx="8325011" cy="7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AE65C-436D-E649-27EC-71CED3DEF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6629" y="5995928"/>
            <a:ext cx="2700000" cy="1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EB5FDF-0DFA-F5B4-7FD6-DD330B4A6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000" y="5113625"/>
            <a:ext cx="1776579" cy="46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15444"/>
          </a:xfrm>
        </p:spPr>
        <p:txBody>
          <a:bodyPr lIns="0" tIns="0" rIns="0" bIns="0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sz="140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46221"/>
          </a:xfr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 sz="1600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2D9D3C43-88E6-7A85-6835-ACE6D3E301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39" y="6013793"/>
            <a:ext cx="1705001" cy="1080000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E837E7C7-0751-6D08-61C5-5E59A4B9C630}"/>
              </a:ext>
            </a:extLst>
          </p:cNvPr>
          <p:cNvSpPr txBox="1"/>
          <p:nvPr userDrawn="1"/>
        </p:nvSpPr>
        <p:spPr>
          <a:xfrm>
            <a:off x="828000" y="3151581"/>
            <a:ext cx="9926717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0345 241 0954</a:t>
            </a:r>
          </a:p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hello@caringtogether.org</a:t>
            </a:r>
          </a:p>
          <a:p>
            <a:pPr marL="0" marR="6387">
              <a:lnSpc>
                <a:spcPct val="100000"/>
              </a:lnSpc>
              <a:spcBef>
                <a:spcPts val="900"/>
              </a:spcBef>
            </a:pPr>
            <a:r>
              <a:rPr lang="en-GB" sz="3200" b="1" spc="-19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caringtogether.org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BB319F-F9A6-E65B-A225-0CA1A896C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000" y="5996425"/>
            <a:ext cx="2700000" cy="1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00" y="648000"/>
            <a:ext cx="10112640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5580" y="2320595"/>
            <a:ext cx="11213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2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6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Century Gothic" panose="020B0502020202020204" pitchFamily="34" charset="0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74838" eaLnBrk="1" hangingPunct="1">
        <a:defRPr>
          <a:latin typeface="+mn-lt"/>
          <a:ea typeface="+mn-ea"/>
          <a:cs typeface="+mn-cs"/>
        </a:defRPr>
      </a:lvl2pPr>
      <a:lvl3pPr marL="1149675" eaLnBrk="1" hangingPunct="1">
        <a:defRPr>
          <a:latin typeface="+mn-lt"/>
          <a:ea typeface="+mn-ea"/>
          <a:cs typeface="+mn-cs"/>
        </a:defRPr>
      </a:lvl3pPr>
      <a:lvl4pPr marL="1724513" eaLnBrk="1" hangingPunct="1">
        <a:defRPr>
          <a:latin typeface="+mn-lt"/>
          <a:ea typeface="+mn-ea"/>
          <a:cs typeface="+mn-cs"/>
        </a:defRPr>
      </a:lvl4pPr>
      <a:lvl5pPr marL="2299350" eaLnBrk="1" hangingPunct="1">
        <a:defRPr>
          <a:latin typeface="+mn-lt"/>
          <a:ea typeface="+mn-ea"/>
          <a:cs typeface="+mn-cs"/>
        </a:defRPr>
      </a:lvl5pPr>
      <a:lvl6pPr marL="2874188" eaLnBrk="1" hangingPunct="1">
        <a:defRPr>
          <a:latin typeface="+mn-lt"/>
          <a:ea typeface="+mn-ea"/>
          <a:cs typeface="+mn-cs"/>
        </a:defRPr>
      </a:lvl6pPr>
      <a:lvl7pPr marL="3449025" eaLnBrk="1" hangingPunct="1">
        <a:defRPr>
          <a:latin typeface="+mn-lt"/>
          <a:ea typeface="+mn-ea"/>
          <a:cs typeface="+mn-cs"/>
        </a:defRPr>
      </a:lvl7pPr>
      <a:lvl8pPr marL="4023863" eaLnBrk="1" hangingPunct="1">
        <a:defRPr>
          <a:latin typeface="+mn-lt"/>
          <a:ea typeface="+mn-ea"/>
          <a:cs typeface="+mn-cs"/>
        </a:defRPr>
      </a:lvl8pPr>
      <a:lvl9pPr marL="45987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17E394-8778-40AC-2D1D-3C9B39EDBF78}"/>
              </a:ext>
            </a:extLst>
          </p:cNvPr>
          <p:cNvSpPr/>
          <p:nvPr/>
        </p:nvSpPr>
        <p:spPr>
          <a:xfrm>
            <a:off x="0" y="6229697"/>
            <a:ext cx="13444538" cy="1728192"/>
          </a:xfrm>
          <a:prstGeom prst="rect">
            <a:avLst/>
          </a:prstGeom>
          <a:solidFill>
            <a:srgbClr val="CE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5A42A-E3E7-22F3-9E2E-14E3268850F0}"/>
              </a:ext>
            </a:extLst>
          </p:cNvPr>
          <p:cNvSpPr txBox="1">
            <a:spLocks/>
          </p:cNvSpPr>
          <p:nvPr/>
        </p:nvSpPr>
        <p:spPr>
          <a:xfrm>
            <a:off x="720000" y="6229697"/>
            <a:ext cx="1200453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5800" b="1" i="0">
                <a:solidFill>
                  <a:schemeClr val="bg1"/>
                </a:solidFill>
                <a:latin typeface="Arial Rounded MT Bold"/>
                <a:ea typeface="+mj-ea"/>
                <a:cs typeface="Arial Rounded MT Bold"/>
              </a:defRPr>
            </a:lvl1pPr>
          </a:lstStyle>
          <a:p>
            <a:r>
              <a:rPr lang="en-GB" sz="4150" kern="0" dirty="0">
                <a:latin typeface="+mj-lt"/>
              </a:rPr>
              <a:t>Get in touch to find out how they can help you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9AF3C177-5749-E4FB-D09F-6C66EA870E00}"/>
              </a:ext>
            </a:extLst>
          </p:cNvPr>
          <p:cNvSpPr txBox="1"/>
          <p:nvPr/>
        </p:nvSpPr>
        <p:spPr>
          <a:xfrm>
            <a:off x="720000" y="6949777"/>
            <a:ext cx="12519005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6387">
              <a:lnSpc>
                <a:spcPct val="100000"/>
              </a:lnSpc>
              <a:spcBef>
                <a:spcPts val="1200"/>
              </a:spcBef>
            </a:pPr>
            <a:r>
              <a:rPr lang="en-GB" sz="3100" b="1" spc="-19" dirty="0">
                <a:solidFill>
                  <a:schemeClr val="bg1"/>
                </a:solidFill>
                <a:latin typeface="Century Gothic" panose="020B0502020202020204" pitchFamily="34" charset="0"/>
                <a:cs typeface="Arial Rounded MT Bold"/>
              </a:rPr>
              <a:t>0345 241 0954 • hello@caringtogether.org • caringtogether.org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A0106-0029-A78B-17EC-BABB4A556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4685" y="-1236252"/>
            <a:ext cx="5984486" cy="59537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F185891-5396-4131-BE16-0529413B52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0000" y="1333153"/>
            <a:ext cx="7874477" cy="1477328"/>
          </a:xfrm>
        </p:spPr>
        <p:txBody>
          <a:bodyPr/>
          <a:lstStyle/>
          <a:p>
            <a:r>
              <a:rPr lang="en-GB" sz="3200" b="1" i="0" kern="1200" spc="-6" dirty="0">
                <a:solidFill>
                  <a:srgbClr val="CE0037"/>
                </a:solidFill>
                <a:effectLst/>
                <a:latin typeface="Century Gothic" panose="020B0502020202020204" pitchFamily="34" charset="0"/>
                <a:ea typeface="+mj-ea"/>
                <a:cs typeface="Arial Rounded MT Bold" panose="020F0704030504030204" pitchFamily="34" charset="0"/>
              </a:rPr>
              <a:t>Caring Together Charity support unpaid carers and the people they look after including:</a:t>
            </a:r>
            <a:endParaRPr lang="en-GB" sz="3200" dirty="0"/>
          </a:p>
        </p:txBody>
      </p:sp>
      <p:sp>
        <p:nvSpPr>
          <p:cNvPr id="8" name="object 7"/>
          <p:cNvSpPr txBox="1"/>
          <p:nvPr/>
        </p:nvSpPr>
        <p:spPr>
          <a:xfrm>
            <a:off x="720000" y="2830220"/>
            <a:ext cx="9746685" cy="3300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000" indent="-720000">
              <a:spcBef>
                <a:spcPts val="900"/>
              </a:spcBef>
              <a:buBlip>
                <a:blip r:embed="rId3"/>
              </a:buBlip>
            </a:pPr>
            <a:r>
              <a:rPr lang="en-GB" sz="32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Expert advice and information from</a:t>
            </a:r>
            <a:br>
              <a:rPr lang="en-GB" sz="32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</a:br>
            <a:r>
              <a:rPr lang="en-GB" sz="32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their helpline.</a:t>
            </a:r>
          </a:p>
          <a:p>
            <a:pPr marL="720000" indent="-720000">
              <a:spcBef>
                <a:spcPts val="900"/>
              </a:spcBef>
              <a:buBlip>
                <a:blip r:embed="rId3"/>
              </a:buBlip>
            </a:pPr>
            <a:r>
              <a:rPr lang="en-GB" sz="32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Groups, training, and activities for all ages.</a:t>
            </a:r>
          </a:p>
          <a:p>
            <a:pPr marL="720000" indent="-720000">
              <a:spcBef>
                <a:spcPts val="900"/>
              </a:spcBef>
              <a:buBlip>
                <a:blip r:embed="rId3"/>
              </a:buBlip>
            </a:pPr>
            <a:r>
              <a:rPr lang="en-GB" sz="32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Help to plan for emergencies.</a:t>
            </a:r>
          </a:p>
          <a:p>
            <a:pPr marL="720000" indent="-720000">
              <a:spcBef>
                <a:spcPts val="900"/>
              </a:spcBef>
              <a:buBlip>
                <a:blip r:embed="rId3"/>
              </a:buBlip>
            </a:pPr>
            <a:r>
              <a:rPr lang="en-GB" sz="3200" b="1" spc="-6" dirty="0">
                <a:solidFill>
                  <a:srgbClr val="5F259F"/>
                </a:solidFill>
                <a:latin typeface="Century Gothic" panose="020B0502020202020204" pitchFamily="34" charset="0"/>
                <a:cs typeface="Arial Rounded MT Bold"/>
              </a:rPr>
              <a:t>Breaks and time off - including support from their care professionals.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31120-6BDC-87D4-B407-B48F84C65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000" y="288000"/>
            <a:ext cx="2630550" cy="10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9211"/>
      </p:ext>
    </p:extLst>
  </p:cSld>
  <p:clrMapOvr>
    <a:masterClrMapping/>
  </p:clrMapOvr>
</p:sld>
</file>

<file path=ppt/theme/theme1.xml><?xml version="1.0" encoding="utf-8"?>
<a:theme xmlns:a="http://schemas.openxmlformats.org/drawingml/2006/main" name="Caring Together">
  <a:themeElements>
    <a:clrScheme name="Caring Together">
      <a:dk1>
        <a:srgbClr val="2E1A47"/>
      </a:dk1>
      <a:lt1>
        <a:sysClr val="window" lastClr="FFFFFF"/>
      </a:lt1>
      <a:dk2>
        <a:srgbClr val="1F497D"/>
      </a:dk2>
      <a:lt2>
        <a:srgbClr val="EEECE1"/>
      </a:lt2>
      <a:accent1>
        <a:srgbClr val="5F259F"/>
      </a:accent1>
      <a:accent2>
        <a:srgbClr val="CE0037"/>
      </a:accent2>
      <a:accent3>
        <a:srgbClr val="34B78F"/>
      </a:accent3>
      <a:accent4>
        <a:srgbClr val="8064A2"/>
      </a:accent4>
      <a:accent5>
        <a:srgbClr val="FFCD00"/>
      </a:accent5>
      <a:accent6>
        <a:srgbClr val="E87722"/>
      </a:accent6>
      <a:hlink>
        <a:srgbClr val="0000FF"/>
      </a:hlink>
      <a:folHlink>
        <a:srgbClr val="800080"/>
      </a:folHlink>
    </a:clrScheme>
    <a:fontScheme name="Caring Together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 PowerPoint template v10.potx" id="{70569012-5860-4D07-A3BA-83830FD372B6}" vid="{0BD14C51-D3B4-405D-B4F1-EB26F8577D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C64203ACD54439E8E347C67E90CE3" ma:contentTypeVersion="18" ma:contentTypeDescription="Create a new document." ma:contentTypeScope="" ma:versionID="575dd0af68d4b80ae235374b2dd9a8ca">
  <xsd:schema xmlns:xsd="http://www.w3.org/2001/XMLSchema" xmlns:xs="http://www.w3.org/2001/XMLSchema" xmlns:p="http://schemas.microsoft.com/office/2006/metadata/properties" xmlns:ns2="44a3e029-8ac9-4d37-828e-9fb0a3a199b9" xmlns:ns3="bf49ece1-df56-47a1-a1e7-2d0ca19dc24f" targetNamespace="http://schemas.microsoft.com/office/2006/metadata/properties" ma:root="true" ma:fieldsID="a6e9c5e15996550496848cee10d5d6d3" ns2:_="" ns3:_="">
    <xsd:import namespace="44a3e029-8ac9-4d37-828e-9fb0a3a199b9"/>
    <xsd:import namespace="bf49ece1-df56-47a1-a1e7-2d0ca19dc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3e029-8ac9-4d37-828e-9fb0a3a1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7ab22fc-393c-42a0-96bb-4f2c3809ff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9ece1-df56-47a1-a1e7-2d0ca19dc24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14ffb89-b2fa-4332-836c-bed4ae8ba18e}" ma:internalName="TaxCatchAll" ma:showField="CatchAllData" ma:web="bf49ece1-df56-47a1-a1e7-2d0ca19dc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a3e029-8ac9-4d37-828e-9fb0a3a199b9">
      <Terms xmlns="http://schemas.microsoft.com/office/infopath/2007/PartnerControls"/>
    </lcf76f155ced4ddcb4097134ff3c332f>
    <Date xmlns="44a3e029-8ac9-4d37-828e-9fb0a3a199b9" xsi:nil="true"/>
    <TaxCatchAll xmlns="bf49ece1-df56-47a1-a1e7-2d0ca19dc24f" xsi:nil="true"/>
    <SharedWithUsers xmlns="bf49ece1-df56-47a1-a1e7-2d0ca19dc24f">
      <UserInfo>
        <DisplayName>Andy Barber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9DCAC5F-8071-46F3-8961-DF9963693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3e029-8ac9-4d37-828e-9fb0a3a199b9"/>
    <ds:schemaRef ds:uri="bf49ece1-df56-47a1-a1e7-2d0ca19dc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B231B-9E5F-4C98-8199-F7DA2AFAEF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FA08DC-E67F-4590-B512-C0A7F0CDFA82}">
  <ds:schemaRefs>
    <ds:schemaRef ds:uri="http://schemas.openxmlformats.org/package/2006/metadata/core-properties"/>
    <ds:schemaRef ds:uri="http://schemas.microsoft.com/office/2006/documentManagement/types"/>
    <ds:schemaRef ds:uri="39caadc5-44e3-4621-b805-80271a2a5b8b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f1d24825-a108-475d-9e3d-7be3a4edb2d5"/>
    <ds:schemaRef ds:uri="http://www.w3.org/XML/1998/namespace"/>
    <ds:schemaRef ds:uri="http://purl.org/dc/terms/"/>
    <ds:schemaRef ds:uri="84992b88-92cd-4365-96f1-61838c547b38"/>
    <ds:schemaRef ds:uri="44a3e029-8ac9-4d37-828e-9fb0a3a199b9"/>
    <ds:schemaRef ds:uri="bf49ece1-df56-47a1-a1e7-2d0ca19dc2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CT PowerPoint template v10</Template>
  <TotalTime>90</TotalTime>
  <Words>75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Century Gothic</vt:lpstr>
      <vt:lpstr>Caring Together</vt:lpstr>
      <vt:lpstr>Caring Together Charity support unpaid carers and the people they look after including: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after someone?</dc:title>
  <dc:creator>Su Waymont</dc:creator>
  <cp:lastModifiedBy>Su Waymont</cp:lastModifiedBy>
  <cp:revision>12</cp:revision>
  <dcterms:created xsi:type="dcterms:W3CDTF">2023-09-13T13:33:39Z</dcterms:created>
  <dcterms:modified xsi:type="dcterms:W3CDTF">2023-10-04T08:51:45Z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2019-06-11T00:00:00Z</vt:filetime>
  </property>
  <property fmtid="{D5CDD505-2E9C-101B-9397-08002B2CF9AE}" pid="5" name="Coronavirus">
    <vt:bool>false</vt:bool>
  </property>
  <property fmtid="{D5CDD505-2E9C-101B-9397-08002B2CF9AE}" pid="6" name="Branding Status">
    <vt:lpwstr>Unchecked</vt:lpwstr>
  </property>
  <property fmtid="{D5CDD505-2E9C-101B-9397-08002B2CF9AE}" pid="7" name="MediaServiceImageTags">
    <vt:lpwstr/>
  </property>
  <property fmtid="{D5CDD505-2E9C-101B-9397-08002B2CF9AE}" pid="8" name="ContentTypeId">
    <vt:lpwstr>0x010100A4BC64203ACD54439E8E347C67E90CE3</vt:lpwstr>
  </property>
</Properties>
</file>